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63" r:id="rId10"/>
    <p:sldId id="265" r:id="rId11"/>
    <p:sldId id="266" r:id="rId12"/>
    <p:sldId id="26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eg>
</file>

<file path=ppt/media/image12.jpg>
</file>

<file path=ppt/media/image13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15610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a popis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25333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4595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4005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 s citac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52750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vda nebo neprav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1170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06431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2357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346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981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4838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50677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77296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72945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71316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49703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6769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06F4B-319A-490C-8C57-4CAF0934534A}" type="datetimeFigureOut">
              <a:rPr lang="cs-CZ" smtClean="0"/>
              <a:t>4.5.2019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414FA5A-E9FD-4DD0-8555-EA026177959E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24744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artin-urban.com/provadene-prace/regulace-vodnich-toku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luska.sk/regiony/stredne-slovensko/vratna-dolina-spamatala-z-katastrofy-viete-kolko-stala-jej-obnova.html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davidbroz@Hotmail.cz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ibl.org/en/media/media-archive/media-archive12/media-release12/article/organic-farming-enhances-soil-carbon.html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B37F48-BA1B-4FB7-ADBF-75665C2C89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/>
              <a:t>Půda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0C19DED-353F-4AF6-82E1-7559A1E9F6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/>
              <a:t>David Brož – Prezident Společnosti mladých agrárníků</a:t>
            </a:r>
          </a:p>
        </p:txBody>
      </p:sp>
    </p:spTree>
    <p:extLst>
      <p:ext uri="{BB962C8B-B14F-4D97-AF65-F5344CB8AC3E}">
        <p14:creationId xmlns:p14="http://schemas.microsoft.com/office/powerpoint/2010/main" val="275251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69D46C4-0E24-404E-8EAD-F5C1B9411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415" y="86782"/>
            <a:ext cx="8911687" cy="1280890"/>
          </a:xfrm>
        </p:spPr>
        <p:txBody>
          <a:bodyPr/>
          <a:lstStyle/>
          <a:p>
            <a:r>
              <a:rPr lang="cs-CZ" b="1" dirty="0"/>
              <a:t>Současný stav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A44E20-9ED9-4ADD-B46A-E2B205DA735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12363" y="1188563"/>
            <a:ext cx="10938235" cy="41226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dirty="0"/>
              <a:t>Celková možná kapacita (retenční schopnost) zemědělských půd v ČR: </a:t>
            </a:r>
          </a:p>
          <a:p>
            <a:pPr marL="0" indent="0">
              <a:buNone/>
            </a:pPr>
            <a:r>
              <a:rPr lang="cs-CZ" b="1" dirty="0">
                <a:solidFill>
                  <a:srgbClr val="00B050"/>
                </a:solidFill>
              </a:rPr>
              <a:t>8 400 000 000 </a:t>
            </a:r>
            <a:r>
              <a:rPr lang="cs-CZ" dirty="0"/>
              <a:t>m3 vody Skutečný stav vzhledem k poškození erozí, utužení půd, </a:t>
            </a:r>
            <a:r>
              <a:rPr lang="cs-CZ" dirty="0" err="1"/>
              <a:t>dehumifikaci</a:t>
            </a:r>
            <a:r>
              <a:rPr lang="cs-CZ" dirty="0"/>
              <a:t> a ztrátě biologické aktivity půd: </a:t>
            </a:r>
          </a:p>
          <a:p>
            <a:pPr marL="0" indent="0">
              <a:buNone/>
            </a:pPr>
            <a:r>
              <a:rPr lang="cs-CZ" b="1" dirty="0">
                <a:solidFill>
                  <a:srgbClr val="FF0000"/>
                </a:solidFill>
              </a:rPr>
              <a:t>5 040 000 000 </a:t>
            </a:r>
            <a:r>
              <a:rPr lang="cs-CZ" dirty="0"/>
              <a:t>m3 vody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dirty="0"/>
              <a:t>Při dodávání organické hmoty do půdy po dobu 10 let zlepšení na 7 000 000 000 M3</a:t>
            </a:r>
          </a:p>
          <a:p>
            <a:pPr marL="0" indent="0">
              <a:buNone/>
            </a:pPr>
            <a:r>
              <a:rPr lang="cs-CZ" dirty="0"/>
              <a:t>Viz www.organickahmota.cz</a:t>
            </a:r>
          </a:p>
          <a:p>
            <a:endParaRPr lang="cs-CZ" dirty="0"/>
          </a:p>
          <a:p>
            <a:pPr marL="0" indent="0">
              <a:buNone/>
            </a:pPr>
            <a:r>
              <a:rPr lang="cs-CZ" dirty="0"/>
              <a:t>Zdroj: VÚMOP </a:t>
            </a:r>
            <a:r>
              <a:rPr lang="cs-CZ" dirty="0" err="1"/>
              <a:t>v.v.i</a:t>
            </a:r>
            <a:r>
              <a:rPr lang="cs-CZ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6160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7EC32CAA-F8A8-4582-815D-089D5DB13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061" y="1092344"/>
            <a:ext cx="6200163" cy="4216110"/>
          </a:xfrm>
          <a:prstGeom prst="roundRect">
            <a:avLst>
              <a:gd name="adj" fmla="val 2392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2536561-CEF5-453D-849B-8DBC34407EA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algn="ctr"/>
            <a:r>
              <a:rPr lang="cs-CZ" sz="1600" dirty="0"/>
              <a:t>Hluboká orba (zlepšení absorpce vody)</a:t>
            </a:r>
          </a:p>
          <a:p>
            <a:pPr marL="0" indent="0" algn="ctr">
              <a:buNone/>
            </a:pPr>
            <a:endParaRPr lang="cs-CZ" sz="1600" dirty="0"/>
          </a:p>
          <a:p>
            <a:pPr algn="ctr"/>
            <a:r>
              <a:rPr lang="cs-CZ" sz="1600" dirty="0"/>
              <a:t>Vytvoření regulace na malé vodní toky (zadržení vody v krajině)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E460B9F-4F42-49D0-865C-1D42726EE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r>
              <a:rPr lang="cs-CZ" sz="2700" dirty="0"/>
              <a:t>Nezbytná opatření pro zlepšení hospodaření s půdou</a:t>
            </a:r>
          </a:p>
        </p:txBody>
      </p:sp>
      <p:sp>
        <p:nvSpPr>
          <p:cNvPr id="4" name="TextovéPole 3">
            <a:extLst>
              <a:ext uri="{FF2B5EF4-FFF2-40B4-BE49-F238E27FC236}">
                <a16:creationId xmlns:a16="http://schemas.microsoft.com/office/drawing/2014/main" id="{91A9A8D4-4B95-43BE-B4AD-08C6976B5B97}"/>
              </a:ext>
            </a:extLst>
          </p:cNvPr>
          <p:cNvSpPr txBox="1"/>
          <p:nvPr/>
        </p:nvSpPr>
        <p:spPr>
          <a:xfrm>
            <a:off x="5078061" y="5329534"/>
            <a:ext cx="52318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Martin Urban </a:t>
            </a:r>
            <a:r>
              <a:rPr lang="en-US" i="1" dirty="0"/>
              <a:t>[online].[cit.201</a:t>
            </a:r>
            <a:r>
              <a:rPr lang="cs-CZ" i="1" dirty="0"/>
              <a:t>9</a:t>
            </a:r>
            <a:r>
              <a:rPr lang="en-US" i="1" dirty="0"/>
              <a:t>-1</a:t>
            </a:r>
            <a:r>
              <a:rPr lang="cs-CZ" i="1" dirty="0"/>
              <a:t>7</a:t>
            </a:r>
            <a:r>
              <a:rPr lang="en-US" i="1" dirty="0"/>
              <a:t>-</a:t>
            </a:r>
            <a:r>
              <a:rPr lang="cs-CZ" i="1" dirty="0"/>
              <a:t>4</a:t>
            </a:r>
            <a:r>
              <a:rPr lang="en-US" i="1" dirty="0"/>
              <a:t>]</a:t>
            </a:r>
            <a:r>
              <a:rPr lang="cs-CZ" i="1" dirty="0"/>
              <a:t> </a:t>
            </a:r>
            <a:r>
              <a:rPr lang="cs-CZ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Zdroj: http://martin-urban.com/provadene-prace/regulace-vodnich-toku/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331899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F0832B1-0FB4-4E45-898C-1E82D2258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596177"/>
          </a:xfrm>
        </p:spPr>
        <p:txBody>
          <a:bodyPr/>
          <a:lstStyle/>
          <a:p>
            <a:endParaRPr lang="cs-CZ" dirty="0"/>
          </a:p>
        </p:txBody>
      </p:sp>
      <p:pic>
        <p:nvPicPr>
          <p:cNvPr id="1026" name="Picture 2" descr="KamennÃ¡ lavÃ­na zasypala aj dolnÃº stanicu lanovky. V sÃºÄasnosti uÅ¾ znova premÃ¡va.">
            <a:extLst>
              <a:ext uri="{FF2B5EF4-FFF2-40B4-BE49-F238E27FC236}">
                <a16:creationId xmlns:a16="http://schemas.microsoft.com/office/drawing/2014/main" id="{09CEDCE6-0E09-4713-A5FD-0E0FD2C88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3239" y="680254"/>
            <a:ext cx="7628293" cy="5072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096B085B-B147-4BBF-8E87-BE0897674D2A}"/>
              </a:ext>
            </a:extLst>
          </p:cNvPr>
          <p:cNvSpPr txBox="1"/>
          <p:nvPr/>
        </p:nvSpPr>
        <p:spPr>
          <a:xfrm>
            <a:off x="2773239" y="5786992"/>
            <a:ext cx="70229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Zdroj: https://www.pluska.sk/regiony/stredne-slovensko/vratna-dolina-spamatala-z-katastrofy-viete-kolko-stala-jej-obnova.html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58700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2FAF667-458F-4B0D-9EAF-442D52B4A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9443" y="940016"/>
            <a:ext cx="8964891" cy="4977968"/>
          </a:xfrm>
        </p:spPr>
        <p:txBody>
          <a:bodyPr/>
          <a:lstStyle/>
          <a:p>
            <a:pPr marL="0" indent="0">
              <a:buNone/>
            </a:pPr>
            <a:r>
              <a:rPr lang="cs-CZ" sz="3200" b="1" dirty="0"/>
              <a:t>Děkuji za pozornost</a:t>
            </a:r>
          </a:p>
          <a:p>
            <a:pPr marL="0" indent="0">
              <a:buNone/>
            </a:pPr>
            <a:endParaRPr lang="cs-CZ" sz="3200" b="1" dirty="0"/>
          </a:p>
          <a:p>
            <a:pPr marL="0" indent="0">
              <a:buNone/>
            </a:pPr>
            <a:r>
              <a:rPr lang="cs-CZ" sz="3200" b="1" dirty="0"/>
              <a:t>David Brož </a:t>
            </a:r>
          </a:p>
          <a:p>
            <a:pPr marL="0" indent="0">
              <a:buNone/>
            </a:pPr>
            <a:r>
              <a:rPr lang="cs-CZ" sz="3200" b="1" dirty="0">
                <a:hlinkClick r:id="rId2"/>
              </a:rPr>
              <a:t>davidbroz@Hotmail.cz</a:t>
            </a:r>
            <a:endParaRPr lang="cs-CZ" sz="3200" b="1" dirty="0"/>
          </a:p>
          <a:p>
            <a:pPr marL="0" indent="0">
              <a:buNone/>
            </a:pPr>
            <a:r>
              <a:rPr lang="cs-CZ" sz="3200" b="1" dirty="0"/>
              <a:t>Tel. Číslo 602 693 811</a:t>
            </a:r>
          </a:p>
          <a:p>
            <a:pPr marL="0" indent="0">
              <a:buNone/>
            </a:pPr>
            <a:endParaRPr lang="cs-CZ" sz="3200" b="1" dirty="0"/>
          </a:p>
          <a:p>
            <a:pPr marL="0" indent="0">
              <a:buNone/>
            </a:pPr>
            <a:r>
              <a:rPr lang="cs-CZ" sz="3200" b="1" dirty="0"/>
              <a:t>www. smacr.cz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54881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A721B5B-46BF-460E-8810-B3C51436D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933" y="0"/>
            <a:ext cx="10364451" cy="1596177"/>
          </a:xfrm>
        </p:spPr>
        <p:txBody>
          <a:bodyPr/>
          <a:lstStyle/>
          <a:p>
            <a:r>
              <a:rPr lang="cs-CZ" dirty="0"/>
              <a:t>O Společnosti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88CB27D-2DDE-4D48-A474-C12269D4505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25484" y="1253766"/>
            <a:ext cx="11277601" cy="5689076"/>
          </a:xfrm>
        </p:spPr>
        <p:txBody>
          <a:bodyPr>
            <a:normAutofit/>
          </a:bodyPr>
          <a:lstStyle/>
          <a:p>
            <a:pPr algn="ctr">
              <a:buNone/>
              <a:defRPr/>
            </a:pPr>
            <a:r>
              <a:rPr lang="cs-CZ" b="1" dirty="0">
                <a:solidFill>
                  <a:schemeClr val="tx2">
                    <a:lumMod val="60000"/>
                    <a:lumOff val="40000"/>
                  </a:schemeClr>
                </a:solidFill>
                <a:latin typeface="Calibri" pitchFamily="34" charset="0"/>
              </a:rPr>
              <a:t>Nezisková nevládní organizace mladých agrárníků </a:t>
            </a:r>
          </a:p>
          <a:p>
            <a:pPr>
              <a:buNone/>
              <a:defRPr/>
            </a:pPr>
            <a:endParaRPr lang="cs-CZ" sz="900" dirty="0">
              <a:latin typeface="Calibri" pitchFamily="34" charset="0"/>
            </a:endParaRPr>
          </a:p>
          <a:p>
            <a:pPr>
              <a:buNone/>
              <a:defRPr/>
            </a:pPr>
            <a:r>
              <a:rPr lang="cs-CZ" dirty="0">
                <a:latin typeface="Calibri" pitchFamily="34" charset="0"/>
              </a:rPr>
              <a:t>Zastupuje a zajišťuje zájmy svých členů na tuzemské i zahraniční scéně</a:t>
            </a:r>
          </a:p>
          <a:p>
            <a:pPr>
              <a:buNone/>
              <a:defRPr/>
            </a:pPr>
            <a:r>
              <a:rPr lang="cs-CZ" sz="900" dirty="0">
                <a:latin typeface="Calibri" pitchFamily="34" charset="0"/>
              </a:rPr>
              <a:t> </a:t>
            </a:r>
          </a:p>
          <a:p>
            <a:pPr>
              <a:buNone/>
              <a:defRPr/>
            </a:pPr>
            <a:r>
              <a:rPr lang="cs-CZ" dirty="0">
                <a:latin typeface="Calibri" pitchFamily="34" charset="0"/>
              </a:rPr>
              <a:t>Vytváří a prosazuje podmínky pro rozvoj a propagaci venkova a moderního zemědělského podnikání mladých lidí</a:t>
            </a:r>
          </a:p>
          <a:p>
            <a:pPr>
              <a:buNone/>
              <a:defRPr/>
            </a:pPr>
            <a:endParaRPr lang="cs-CZ" sz="900" dirty="0">
              <a:latin typeface="Calibri" pitchFamily="34" charset="0"/>
            </a:endParaRPr>
          </a:p>
          <a:p>
            <a:pPr>
              <a:buNone/>
              <a:defRPr/>
            </a:pPr>
            <a:r>
              <a:rPr lang="cs-CZ" dirty="0">
                <a:latin typeface="Calibri" pitchFamily="34" charset="0"/>
              </a:rPr>
              <a:t>Poskytuje vzdělávací a poradenskou činnost, propagaci činnosti a výrobků svých členů</a:t>
            </a:r>
          </a:p>
          <a:p>
            <a:pPr>
              <a:buNone/>
              <a:defRPr/>
            </a:pPr>
            <a:endParaRPr lang="cs-CZ" sz="900" dirty="0">
              <a:latin typeface="Calibri" pitchFamily="34" charset="0"/>
            </a:endParaRPr>
          </a:p>
          <a:p>
            <a:pPr>
              <a:buNone/>
              <a:defRPr/>
            </a:pPr>
            <a:r>
              <a:rPr lang="cs-CZ" dirty="0">
                <a:latin typeface="Calibri" pitchFamily="34" charset="0"/>
              </a:rPr>
              <a:t>Spolupracuje s jinými organizacemi, podnikateli, s orgány státní správy atd.</a:t>
            </a:r>
          </a:p>
          <a:p>
            <a:pPr>
              <a:buNone/>
              <a:defRPr/>
            </a:pPr>
            <a:endParaRPr lang="cs-CZ" dirty="0">
              <a:latin typeface="Calibri" pitchFamily="34" charset="0"/>
            </a:endParaRPr>
          </a:p>
          <a:p>
            <a:pPr>
              <a:buNone/>
              <a:defRPr/>
            </a:pPr>
            <a:r>
              <a:rPr lang="cs-CZ" dirty="0">
                <a:latin typeface="Calibri" pitchFamily="34" charset="0"/>
              </a:rPr>
              <a:t>Věkový limit MAX 40 LET</a:t>
            </a:r>
          </a:p>
          <a:p>
            <a:pPr>
              <a:buNone/>
              <a:defRPr/>
            </a:pPr>
            <a:endParaRPr lang="cs-CZ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9634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ástupný obsah 3">
            <a:extLst>
              <a:ext uri="{FF2B5EF4-FFF2-40B4-BE49-F238E27FC236}">
                <a16:creationId xmlns:a16="http://schemas.microsoft.com/office/drawing/2014/main" id="{E4591E63-AB38-418B-9F3B-27D2C7E8D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75428" y="2062264"/>
            <a:ext cx="7316572" cy="4795736"/>
          </a:xfrm>
          <a:prstGeom prst="rect">
            <a:avLst/>
          </a:prstGeom>
        </p:spPr>
      </p:pic>
      <p:pic>
        <p:nvPicPr>
          <p:cNvPr id="5" name="Obrázek 1">
            <a:extLst>
              <a:ext uri="{FF2B5EF4-FFF2-40B4-BE49-F238E27FC236}">
                <a16:creationId xmlns:a16="http://schemas.microsoft.com/office/drawing/2014/main" id="{D1B147A6-F62C-48AF-ACA0-0D04B920B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87" y="3570051"/>
            <a:ext cx="4895616" cy="32879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Obrázek 3">
            <a:extLst>
              <a:ext uri="{FF2B5EF4-FFF2-40B4-BE49-F238E27FC236}">
                <a16:creationId xmlns:a16="http://schemas.microsoft.com/office/drawing/2014/main" id="{697A293D-525A-43E2-9282-7FF9E35B5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189" y="0"/>
            <a:ext cx="6005375" cy="3570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Zástupný obsah 3">
            <a:extLst>
              <a:ext uri="{FF2B5EF4-FFF2-40B4-BE49-F238E27FC236}">
                <a16:creationId xmlns:a16="http://schemas.microsoft.com/office/drawing/2014/main" id="{605CD27F-4B5D-49D0-B0C9-BE1E2317C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209484" y="0"/>
            <a:ext cx="2982516" cy="3429000"/>
          </a:xfrm>
          <a:prstGeom prst="rect">
            <a:avLst/>
          </a:prstGeom>
        </p:spPr>
      </p:pic>
      <p:pic>
        <p:nvPicPr>
          <p:cNvPr id="8" name="Picture 8" descr="D:\Fotky\SMA\2012\1_PrezidiumHradec_Davidova40_7.9.2012\DSC_0112.JPG">
            <a:extLst>
              <a:ext uri="{FF2B5EF4-FFF2-40B4-BE49-F238E27FC236}">
                <a16:creationId xmlns:a16="http://schemas.microsoft.com/office/drawing/2014/main" id="{A7C22E1C-AC80-4268-B57A-ECBB4C0BC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186" y="0"/>
            <a:ext cx="3415926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0461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EC9BBC7-C3A1-441F-8AB4-957171B3F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14" name="Zástupný obsah 13">
            <a:extLst>
              <a:ext uri="{FF2B5EF4-FFF2-40B4-BE49-F238E27FC236}">
                <a16:creationId xmlns:a16="http://schemas.microsoft.com/office/drawing/2014/main" id="{341AE4C9-EB48-486D-82E6-6C95D3A3433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637" y="2366963"/>
            <a:ext cx="4564726" cy="3424237"/>
          </a:xfr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FBD35899-EFB4-47EA-A07A-217EC198A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60575"/>
            <a:ext cx="3384550" cy="479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00C0AD3B-4052-424D-B684-0685C5E17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7867" y="3023"/>
            <a:ext cx="5862637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7" descr="C:\Users\Majda\Desktop\DSC_0464.JPG">
            <a:extLst>
              <a:ext uri="{FF2B5EF4-FFF2-40B4-BE49-F238E27FC236}">
                <a16:creationId xmlns:a16="http://schemas.microsoft.com/office/drawing/2014/main" id="{D4091146-DF79-4A9E-9B6B-039651BB6D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412" r="22981" b="10901"/>
          <a:stretch>
            <a:fillRect/>
          </a:stretch>
        </p:blipFill>
        <p:spPr bwMode="auto">
          <a:xfrm>
            <a:off x="3322628" y="4284380"/>
            <a:ext cx="5315534" cy="2573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B5AFFBA9-8928-4DB7-BA28-9B55166813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2054"/>
            <a:ext cx="4097867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570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C0F399E-B680-42A1-B047-7E078F99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Přístup k půdě z pohledu mladých zemědělců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6335818-8701-4478-8C39-99D559468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Nedostatek </a:t>
            </a:r>
            <a:r>
              <a:rPr lang="cs-CZ"/>
              <a:t>půdy pro mladé </a:t>
            </a:r>
            <a:r>
              <a:rPr lang="cs-CZ" dirty="0"/>
              <a:t>začínající zemědělské podnikatele</a:t>
            </a:r>
          </a:p>
          <a:p>
            <a:pPr marL="0" indent="0">
              <a:buNone/>
            </a:pPr>
            <a:r>
              <a:rPr lang="cs-CZ" i="1" dirty="0"/>
              <a:t>Možnost propachtování půdy přednostně mladým zemědělcům</a:t>
            </a:r>
          </a:p>
          <a:p>
            <a:r>
              <a:rPr lang="cs-CZ" dirty="0"/>
              <a:t>Špatný přístup k úvěrům</a:t>
            </a:r>
          </a:p>
          <a:p>
            <a:pPr marL="0" indent="0">
              <a:buNone/>
            </a:pPr>
            <a:r>
              <a:rPr lang="cs-CZ" i="1" dirty="0"/>
              <a:t>Garance od státu </a:t>
            </a:r>
            <a:endParaRPr lang="cs-CZ" dirty="0"/>
          </a:p>
          <a:p>
            <a:r>
              <a:rPr lang="cs-CZ" dirty="0"/>
              <a:t>Vázanost držby půdy dlouhodobými nájemními (pachtovními) smlouvami</a:t>
            </a:r>
          </a:p>
          <a:p>
            <a:pPr marL="0" indent="0">
              <a:buNone/>
            </a:pPr>
            <a:r>
              <a:rPr lang="cs-CZ" i="1" dirty="0"/>
              <a:t>Považujeme nájemní (pachtovní) smlouvy s delší dobou než 5 let za neetické</a:t>
            </a:r>
          </a:p>
          <a:p>
            <a:r>
              <a:rPr lang="cs-CZ" dirty="0"/>
              <a:t>Spekulativní nákup půdy </a:t>
            </a:r>
          </a:p>
          <a:p>
            <a:pPr marL="0" indent="0">
              <a:buNone/>
            </a:pPr>
            <a:r>
              <a:rPr lang="cs-CZ" i="1" dirty="0"/>
              <a:t>V případě spekulativního </a:t>
            </a:r>
            <a:r>
              <a:rPr lang="cs-CZ" i="1" dirty="0" err="1"/>
              <a:t>přeprodeje</a:t>
            </a:r>
            <a:r>
              <a:rPr lang="cs-CZ" i="1" dirty="0"/>
              <a:t> půdy daň z celkové ceny (30 %)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36384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C7B52B9-C316-475F-A13D-04CAF026D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1) Návrh příští SZP s příkladem nastavení přímých plateb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D2D81BF-F408-4A8C-BEFA-BA92E0D6D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71860" y="1743959"/>
            <a:ext cx="9232752" cy="41672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cs-CZ" dirty="0"/>
              <a:t> </a:t>
            </a:r>
          </a:p>
          <a:p>
            <a:r>
              <a:rPr lang="cs-CZ" dirty="0"/>
              <a:t>1. Systém přímých plateb sestavovaných akordním způsobem dle dobrovolně zvoleného managementu, vše vychází ze snadno kontrolovatelných údajů z LPIS a portálu farmáře. </a:t>
            </a:r>
          </a:p>
          <a:p>
            <a:r>
              <a:rPr lang="cs-CZ" dirty="0"/>
              <a:t> </a:t>
            </a:r>
          </a:p>
          <a:p>
            <a:pPr lvl="0" fontAlgn="base"/>
            <a:r>
              <a:rPr lang="cs-CZ" dirty="0"/>
              <a:t>Základní platba SAPS na ha cca 1 500 Kč **</a:t>
            </a:r>
          </a:p>
          <a:p>
            <a:pPr lvl="0" fontAlgn="base"/>
            <a:r>
              <a:rPr lang="cs-CZ" dirty="0"/>
              <a:t>+ 1 500 Kč na ha na rekultivaci a genetickou obnovu porostů (osiva) **</a:t>
            </a:r>
          </a:p>
          <a:p>
            <a:pPr lvl="0" fontAlgn="base"/>
            <a:r>
              <a:rPr lang="cs-CZ" dirty="0"/>
              <a:t>+ 1 000 Kč na ha půdního bloku do 5 ha *</a:t>
            </a:r>
          </a:p>
          <a:p>
            <a:pPr lvl="0" fontAlgn="base"/>
            <a:r>
              <a:rPr lang="cs-CZ" dirty="0"/>
              <a:t>+ 1 000 Kč na ha při zatížení VDJ/ha více než 0,5. *</a:t>
            </a:r>
          </a:p>
          <a:p>
            <a:pPr lvl="0" fontAlgn="base"/>
            <a:r>
              <a:rPr lang="cs-CZ" dirty="0"/>
              <a:t>+ 1 000 Kč na ha při osevním postupu s 5 a více plodinami (1 max. 50 % plochy) *</a:t>
            </a:r>
          </a:p>
          <a:p>
            <a:pPr lvl="0" fontAlgn="base"/>
            <a:r>
              <a:rPr lang="cs-CZ" dirty="0"/>
              <a:t>+ 1 000 Kč na ha na prvních 100 ha výměry žadatele *</a:t>
            </a:r>
          </a:p>
          <a:p>
            <a:pPr lvl="0" fontAlgn="base"/>
            <a:r>
              <a:rPr lang="cs-CZ" dirty="0"/>
              <a:t>+ 1 000 Kč na ha pro mladé začínající zemědělce do 40 let (</a:t>
            </a:r>
            <a:r>
              <a:rPr lang="cs-CZ" dirty="0" err="1"/>
              <a:t>pr</a:t>
            </a:r>
            <a:r>
              <a:rPr lang="cs-CZ" dirty="0"/>
              <a:t>. osoba 60 % mladý) *</a:t>
            </a:r>
          </a:p>
          <a:p>
            <a:pPr lvl="0" fontAlgn="base"/>
            <a:r>
              <a:rPr lang="cs-CZ" dirty="0"/>
              <a:t>+ 500 Kč na ha půdního bloku do 10 ha * </a:t>
            </a:r>
          </a:p>
          <a:p>
            <a:pPr marL="0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227991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E05BCAE-0D45-4426-B7B6-8463743C5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b="1" dirty="0"/>
              <a:t>2) </a:t>
            </a:r>
            <a:r>
              <a:rPr lang="cs-CZ" b="1" dirty="0" err="1"/>
              <a:t>Greening</a:t>
            </a:r>
            <a:r>
              <a:rPr lang="cs-CZ" b="1" dirty="0"/>
              <a:t> a AEKO dle podobného akordního schématu </a:t>
            </a:r>
            <a:br>
              <a:rPr lang="cs-CZ" dirty="0"/>
            </a:b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530C92D-90C7-47B3-8F2F-97CD1F63A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cs-CZ" dirty="0"/>
              <a:t>Základní platba (splnění základních podmínek) na </a:t>
            </a:r>
            <a:r>
              <a:rPr lang="cs-CZ" u="sng" dirty="0"/>
              <a:t>ha cca 1 500 </a:t>
            </a:r>
          </a:p>
          <a:p>
            <a:pPr lvl="0" fontAlgn="base"/>
            <a:r>
              <a:rPr lang="cs-CZ" dirty="0"/>
              <a:t>+ 1 000 Kč na ha pro certifikovaný management Non GMO, bez glyfosátů apod. *</a:t>
            </a:r>
          </a:p>
          <a:p>
            <a:pPr lvl="0" fontAlgn="base"/>
            <a:r>
              <a:rPr lang="cs-CZ" dirty="0"/>
              <a:t>+ 1 000 Kč na ha na půdní blok s předem definovanými přerušovacími pásy </a:t>
            </a:r>
          </a:p>
          <a:p>
            <a:pPr lvl="0" fontAlgn="base"/>
            <a:r>
              <a:rPr lang="cs-CZ" dirty="0"/>
              <a:t>+ 1 000 Kč na ha při předem definovaném systému omezení používání pesticidů </a:t>
            </a:r>
          </a:p>
          <a:p>
            <a:pPr lvl="0" fontAlgn="base"/>
            <a:r>
              <a:rPr lang="cs-CZ" dirty="0"/>
              <a:t>+ 1 000 Kč na ha při používání systému zvyšování organické hmoty v půdě </a:t>
            </a:r>
          </a:p>
          <a:p>
            <a:pPr lvl="0" fontAlgn="base"/>
            <a:r>
              <a:rPr lang="cs-CZ" dirty="0"/>
              <a:t>+ 1 000 kč na ha za opatření pro zvyšování biodiverzity a ochrany zvěře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01061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A374FFA-B76A-4428-BE67-D1DFE1BDE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2177" y="499621"/>
            <a:ext cx="9402435" cy="54116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b="1" dirty="0"/>
              <a:t>3. Povinná implementace podpory mladých zemědělců do obou pilířů SZP, SAPS, PRV, podpora předávání farem, nákupu půdy a vzdělávání mladých zemědělců. (včetně právnických osob s podílem mladých 60 %) </a:t>
            </a:r>
          </a:p>
          <a:p>
            <a:pPr marL="0" indent="0">
              <a:buNone/>
            </a:pPr>
            <a:endParaRPr lang="cs-CZ" b="1" dirty="0"/>
          </a:p>
          <a:p>
            <a:pPr marL="0" indent="0">
              <a:buNone/>
            </a:pPr>
            <a:r>
              <a:rPr lang="cs-CZ" b="1" dirty="0"/>
              <a:t>4. Zjednodušení administrace SZP a kontrol ze strany kontrolních orgánů. 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b="1" dirty="0"/>
              <a:t>5. Nastavení systému podpory citlivých komodit (VCS) s orientací na zvýšení soběstačnosti produkce kvalitních potravin v jednotlivých zemích EU a rovněž zachování strategické produkce domácích rostlinných i živočišných komodit. </a:t>
            </a:r>
          </a:p>
          <a:p>
            <a:endParaRPr lang="cs-CZ" b="1" dirty="0"/>
          </a:p>
          <a:p>
            <a:pPr marL="0" indent="0">
              <a:buNone/>
            </a:pPr>
            <a:r>
              <a:rPr lang="cs-CZ" b="1" dirty="0"/>
              <a:t>6. Podpora chytrého zemědělství (Smart </a:t>
            </a:r>
            <a:r>
              <a:rPr lang="cs-CZ" b="1" dirty="0" err="1"/>
              <a:t>farming</a:t>
            </a:r>
            <a:r>
              <a:rPr lang="cs-CZ" b="1" dirty="0"/>
              <a:t>) na všech úrovních, od vzdělávání, podpory přenosu poznatků z výzkumu do praxe, jakož i přímé propojení výzkumných institucí (v. i.) s každodenním životem farmářů.</a:t>
            </a:r>
          </a:p>
          <a:p>
            <a:pPr marL="0" indent="0" fontAlgn="base">
              <a:buNone/>
            </a:pPr>
            <a:r>
              <a:rPr lang="cs-CZ" b="1" dirty="0"/>
              <a:t>7. Podpora ANC oblastí, z důvodu zachování krajiny a prevence opouštění těchto znevýhodněných oblastí </a:t>
            </a:r>
          </a:p>
          <a:p>
            <a:pPr marL="0" indent="0">
              <a:buNone/>
            </a:pPr>
            <a:endParaRPr lang="cs-CZ" b="1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84223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502755-AC3B-4357-BD5B-525765514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596177"/>
          </a:xfrm>
        </p:spPr>
        <p:txBody>
          <a:bodyPr/>
          <a:lstStyle/>
          <a:p>
            <a:r>
              <a:rPr lang="cs-CZ" dirty="0"/>
              <a:t>Ochrana vody v půdě - základní informace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5BA3BF4-BC7D-4BC9-860C-5761DBABCEA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6243" y="1819374"/>
            <a:ext cx="11051357" cy="3971826"/>
          </a:xfrm>
        </p:spPr>
        <p:txBody>
          <a:bodyPr/>
          <a:lstStyle/>
          <a:p>
            <a:r>
              <a:rPr lang="cs-CZ" dirty="0"/>
              <a:t>1 m3 půdy obsahuje 200 – 500 litrů vody</a:t>
            </a:r>
          </a:p>
          <a:p>
            <a:endParaRPr lang="cs-CZ" dirty="0"/>
          </a:p>
          <a:p>
            <a:r>
              <a:rPr lang="cs-CZ" dirty="0"/>
              <a:t>Polovina objemu půdy by měla být vyplněna </a:t>
            </a:r>
          </a:p>
          <a:p>
            <a:pPr marL="0" indent="0">
              <a:buNone/>
            </a:pPr>
            <a:r>
              <a:rPr lang="cs-CZ" dirty="0"/>
              <a:t>    vzduchem a vodou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1026" name="Picture 2" descr="Obr. 1 Struktura pÅ¯dy">
            <a:extLst>
              <a:ext uri="{FF2B5EF4-FFF2-40B4-BE49-F238E27FC236}">
                <a16:creationId xmlns:a16="http://schemas.microsoft.com/office/drawing/2014/main" id="{F6E74882-5D0D-41AD-A5D0-EB00A5FB8C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621" y="1291472"/>
            <a:ext cx="6310993" cy="419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ulka 4">
            <a:extLst>
              <a:ext uri="{FF2B5EF4-FFF2-40B4-BE49-F238E27FC236}">
                <a16:creationId xmlns:a16="http://schemas.microsoft.com/office/drawing/2014/main" id="{9DDFA498-2940-4C7A-ABA0-D25CEFFDD7C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751921" y="5503726"/>
          <a:ext cx="6608323" cy="988842"/>
        </p:xfrm>
        <a:graphic>
          <a:graphicData uri="http://schemas.openxmlformats.org/drawingml/2006/table">
            <a:tbl>
              <a:tblPr/>
              <a:tblGrid>
                <a:gridCol w="6608323">
                  <a:extLst>
                    <a:ext uri="{9D8B030D-6E8A-4147-A177-3AD203B41FA5}">
                      <a16:colId xmlns:a16="http://schemas.microsoft.com/office/drawing/2014/main" val="1049665171"/>
                    </a:ext>
                  </a:extLst>
                </a:gridCol>
              </a:tblGrid>
              <a:tr h="171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500" dirty="0">
                          <a:effectLst/>
                        </a:rPr>
                        <a:t>Autor: Thomas </a:t>
                      </a:r>
                      <a:r>
                        <a:rPr lang="cs-CZ" sz="1500" dirty="0" err="1">
                          <a:effectLst/>
                        </a:rPr>
                        <a:t>Alföldi</a:t>
                      </a:r>
                      <a:endParaRPr lang="cs-CZ" sz="1500" dirty="0">
                        <a:effectLst/>
                      </a:endParaRPr>
                    </a:p>
                  </a:txBody>
                  <a:tcPr marL="12407" marR="12407" marT="12407" marB="124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4527694"/>
                  </a:ext>
                </a:extLst>
              </a:tr>
              <a:tr h="4796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i="1" dirty="0">
                          <a:effectLst/>
                        </a:rPr>
                        <a:t>In: Research Institute of Organic Agriculture, Organic farming enhances soil carbon. [online].[cit.201</a:t>
                      </a:r>
                      <a:r>
                        <a:rPr lang="cs-CZ" sz="1500" i="1" dirty="0">
                          <a:effectLst/>
                        </a:rPr>
                        <a:t>9</a:t>
                      </a:r>
                      <a:r>
                        <a:rPr lang="en-US" sz="1500" i="1" dirty="0">
                          <a:effectLst/>
                        </a:rPr>
                        <a:t>-1</a:t>
                      </a:r>
                      <a:r>
                        <a:rPr lang="cs-CZ" sz="1500" i="1" dirty="0">
                          <a:effectLst/>
                        </a:rPr>
                        <a:t>7</a:t>
                      </a:r>
                      <a:r>
                        <a:rPr lang="en-US" sz="1500" i="1" dirty="0">
                          <a:effectLst/>
                        </a:rPr>
                        <a:t>-</a:t>
                      </a:r>
                      <a:r>
                        <a:rPr lang="cs-CZ" sz="1500" i="1" dirty="0">
                          <a:effectLst/>
                        </a:rPr>
                        <a:t>4</a:t>
                      </a:r>
                      <a:r>
                        <a:rPr lang="en-US" sz="1500" i="1" dirty="0">
                          <a:effectLst/>
                        </a:rPr>
                        <a:t>]. </a:t>
                      </a:r>
                      <a:r>
                        <a:rPr lang="cs-CZ" sz="1500" i="1" dirty="0">
                          <a:effectLst/>
                        </a:rPr>
                        <a:t>Zdroj: </a:t>
                      </a:r>
                      <a:r>
                        <a:rPr lang="cs-CZ" sz="1500" b="1" i="1" u="sng" dirty="0">
                          <a:solidFill>
                            <a:srgbClr val="926B03"/>
                          </a:solidFill>
                          <a:effectLst/>
                          <a:hlinkClick r:id="rId3"/>
                        </a:rPr>
                        <a:t>http://www.fibl.org</a:t>
                      </a:r>
                      <a:endParaRPr lang="en-US" sz="1500" dirty="0">
                        <a:effectLst/>
                      </a:endParaRPr>
                    </a:p>
                  </a:txBody>
                  <a:tcPr marL="12407" marR="12407" marT="12407" marB="124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236532"/>
                  </a:ext>
                </a:extLst>
              </a:tr>
              <a:tr h="171051">
                <a:tc>
                  <a:txBody>
                    <a:bodyPr/>
                    <a:lstStyle/>
                    <a:p>
                      <a:endParaRPr lang="cs-CZ" sz="1500" dirty="0">
                        <a:effectLst/>
                      </a:endParaRPr>
                    </a:p>
                  </a:txBody>
                  <a:tcPr marL="12407" marR="12407" marT="12407" marB="1240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774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1651283"/>
      </p:ext>
    </p:extLst>
  </p:cSld>
  <p:clrMapOvr>
    <a:masterClrMapping/>
  </p:clrMapOvr>
</p:sld>
</file>

<file path=ppt/theme/theme1.xml><?xml version="1.0" encoding="utf-8"?>
<a:theme xmlns:a="http://schemas.openxmlformats.org/drawingml/2006/main" name="Stébla">
  <a:themeElements>
    <a:clrScheme name="Stébla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tébl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tébla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79</TotalTime>
  <Words>426</Words>
  <Application>Microsoft Office PowerPoint</Application>
  <PresentationFormat>Širokoúhlá obrazovka</PresentationFormat>
  <Paragraphs>81</Paragraphs>
  <Slides>13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Wingdings 3</vt:lpstr>
      <vt:lpstr>Stébla</vt:lpstr>
      <vt:lpstr>Půda</vt:lpstr>
      <vt:lpstr>O Společnosti </vt:lpstr>
      <vt:lpstr>Prezentace aplikace PowerPoint</vt:lpstr>
      <vt:lpstr>Prezentace aplikace PowerPoint</vt:lpstr>
      <vt:lpstr>Přístup k půdě z pohledu mladých zemědělců</vt:lpstr>
      <vt:lpstr>1) Návrh příští SZP s příkladem nastavení přímých plateb </vt:lpstr>
      <vt:lpstr>2) Greening a AEKO dle podobného akordního schématu  </vt:lpstr>
      <vt:lpstr>Prezentace aplikace PowerPoint</vt:lpstr>
      <vt:lpstr>Ochrana vody v půdě - základní informace</vt:lpstr>
      <vt:lpstr>Současný stav</vt:lpstr>
      <vt:lpstr>Nezbytná opatření pro zlepšení hospodaření s půdou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Ochrana vod v zemědělské praxi</dc:title>
  <dc:creator>Brož David</dc:creator>
  <cp:lastModifiedBy>Brož David</cp:lastModifiedBy>
  <cp:revision>23</cp:revision>
  <dcterms:created xsi:type="dcterms:W3CDTF">2019-04-16T23:00:17Z</dcterms:created>
  <dcterms:modified xsi:type="dcterms:W3CDTF">2019-05-04T09:59:13Z</dcterms:modified>
</cp:coreProperties>
</file>